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90" r:id="rId22"/>
    <p:sldId id="295" r:id="rId23"/>
    <p:sldId id="296" r:id="rId24"/>
    <p:sldId id="299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A9A1F-4BFF-4307-9EB2-F0BED9F5EA23}" type="datetimeFigureOut">
              <a:rPr lang="en-US" smtClean="0"/>
              <a:t>24/02/2025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F0978-664F-4570-9A2C-94EA3D68C10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6775" y="1103503"/>
            <a:ext cx="6008846" cy="3164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5415" algn="ctr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latin typeface="Calibri Light"/>
                <a:cs typeface="Calibri Light"/>
              </a:rPr>
              <a:t>Unit</a:t>
            </a:r>
            <a:r>
              <a:rPr sz="5400" b="1" spc="-155" dirty="0">
                <a:latin typeface="Calibri Light"/>
                <a:cs typeface="Calibri Light"/>
              </a:rPr>
              <a:t> </a:t>
            </a:r>
            <a:r>
              <a:rPr sz="5400" b="1" dirty="0">
                <a:latin typeface="Calibri Light"/>
                <a:cs typeface="Calibri Light"/>
              </a:rPr>
              <a:t>9</a:t>
            </a:r>
            <a:endParaRPr sz="5400" b="1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2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5400" b="0" spc="-55" dirty="0">
                <a:latin typeface="Calibri Light"/>
                <a:cs typeface="Calibri Light"/>
              </a:rPr>
              <a:t>Introduction</a:t>
            </a:r>
            <a:r>
              <a:rPr sz="5400" b="0" spc="-130" dirty="0">
                <a:latin typeface="Calibri Light"/>
                <a:cs typeface="Calibri Light"/>
              </a:rPr>
              <a:t> </a:t>
            </a:r>
            <a:r>
              <a:rPr sz="5400" b="0" spc="-35" dirty="0">
                <a:latin typeface="Calibri Light"/>
                <a:cs typeface="Calibri Light"/>
              </a:rPr>
              <a:t>to</a:t>
            </a:r>
            <a:r>
              <a:rPr sz="5400" b="0" spc="-95" dirty="0">
                <a:latin typeface="Calibri Light"/>
                <a:cs typeface="Calibri Light"/>
              </a:rPr>
              <a:t> </a:t>
            </a:r>
            <a:r>
              <a:rPr sz="5400" b="0" spc="-35" dirty="0">
                <a:latin typeface="Calibri Light"/>
                <a:cs typeface="Calibri Light"/>
              </a:rPr>
              <a:t>Virtual</a:t>
            </a:r>
            <a:r>
              <a:rPr sz="5400" b="0" spc="-80" dirty="0">
                <a:latin typeface="Calibri Light"/>
                <a:cs typeface="Calibri Light"/>
              </a:rPr>
              <a:t> </a:t>
            </a:r>
            <a:r>
              <a:rPr sz="5400" b="0" spc="-45" dirty="0">
                <a:latin typeface="Calibri Light"/>
                <a:cs typeface="Calibri Light"/>
              </a:rPr>
              <a:t>Reality</a:t>
            </a:r>
            <a:endParaRPr sz="5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228600"/>
            <a:ext cx="5829300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71450"/>
            <a:ext cx="6150769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209550"/>
            <a:ext cx="6236494" cy="66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t="1351"/>
          <a:stretch>
            <a:fillRect/>
          </a:stretch>
        </p:blipFill>
        <p:spPr bwMode="auto">
          <a:xfrm>
            <a:off x="628650" y="381000"/>
            <a:ext cx="581501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381000"/>
            <a:ext cx="588645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381000"/>
            <a:ext cx="66484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533401"/>
            <a:ext cx="4764881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" y="2438400"/>
            <a:ext cx="49720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" y="4038600"/>
            <a:ext cx="47720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476488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0" y="1905000"/>
            <a:ext cx="495776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533401"/>
            <a:ext cx="417195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6300" y="609600"/>
            <a:ext cx="4093369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57200"/>
            <a:ext cx="6096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80" y="809625"/>
            <a:ext cx="4144804" cy="4308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Contents	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1828801"/>
            <a:ext cx="7772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smtClean="0"/>
              <a:t>Concept of Virtual reality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Virtual Reality Components of VR System, Types of VR System, 3D Position Trackers, Navigation and Manipulation Interfaces</a:t>
            </a:r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Application of VR</a:t>
            </a: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57200"/>
            <a:ext cx="4648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0771" y="46100"/>
            <a:ext cx="7499350" cy="662876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400" b="1" spc="-10" dirty="0">
                <a:latin typeface="Calibri"/>
                <a:cs typeface="Calibri"/>
              </a:rPr>
              <a:t>Applications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VR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Flight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simulation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pilot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20" dirty="0">
                <a:latin typeface="Calibri"/>
                <a:cs typeface="Calibri"/>
              </a:rPr>
              <a:t>Safe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realistic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Risk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free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Medicine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Practice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performing</a:t>
            </a:r>
            <a:r>
              <a:rPr sz="2400" spc="-30" dirty="0">
                <a:latin typeface="Calibri"/>
                <a:cs typeface="Calibri"/>
              </a:rPr>
              <a:t> surgery.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20" dirty="0">
                <a:latin typeface="Calibri"/>
                <a:cs typeface="Calibri"/>
              </a:rPr>
              <a:t>Perform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surgery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remote</a:t>
            </a:r>
            <a:r>
              <a:rPr sz="2400" spc="-10" dirty="0">
                <a:latin typeface="Calibri"/>
                <a:cs typeface="Calibri"/>
              </a:rPr>
              <a:t> patient.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45" dirty="0">
                <a:latin typeface="Calibri"/>
                <a:cs typeface="Calibri"/>
              </a:rPr>
              <a:t>Teach</a:t>
            </a:r>
            <a:r>
              <a:rPr sz="2400" spc="-5" dirty="0">
                <a:latin typeface="Calibri"/>
                <a:cs typeface="Calibri"/>
              </a:rPr>
              <a:t> new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skills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safe,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controlled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environment.</a:t>
            </a:r>
            <a:endParaRPr sz="2400">
              <a:latin typeface="Calibri"/>
              <a:cs typeface="Calibri"/>
            </a:endParaRPr>
          </a:p>
          <a:p>
            <a:pPr marL="241300" marR="4467225" indent="-241300" algn="r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Education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  <a:p>
            <a:pPr marL="228600" marR="4485640" lvl="1" indent="-228600" algn="r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228600" algn="l"/>
              </a:tabLst>
            </a:pPr>
            <a:r>
              <a:rPr sz="2400" spc="-5" dirty="0">
                <a:latin typeface="Calibri"/>
                <a:cs typeface="Calibri"/>
              </a:rPr>
              <a:t>Driving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simulators.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Ship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simulator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Flight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simulator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Engineering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CAD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View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would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 seen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manufactured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/>
          <p:nvPr/>
        </p:nvSpPr>
        <p:spPr>
          <a:xfrm>
            <a:off x="289661" y="69850"/>
            <a:ext cx="8244739" cy="629595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41935" algn="l"/>
              </a:tabLst>
            </a:pPr>
            <a:r>
              <a:rPr b="1" spc="-5" dirty="0">
                <a:latin typeface="Calibri"/>
                <a:cs typeface="Calibri"/>
              </a:rPr>
              <a:t>Human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factor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modeling</a:t>
            </a:r>
            <a:endParaRPr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pc="-5" dirty="0">
                <a:latin typeface="Calibri"/>
                <a:cs typeface="Calibri"/>
              </a:rPr>
              <a:t>Used </a:t>
            </a:r>
            <a:r>
              <a:rPr spc="-15" dirty="0">
                <a:latin typeface="Calibri"/>
                <a:cs typeface="Calibri"/>
              </a:rPr>
              <a:t>to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human </a:t>
            </a:r>
            <a:r>
              <a:rPr spc="-10" dirty="0">
                <a:latin typeface="Calibri"/>
                <a:cs typeface="Calibri"/>
              </a:rPr>
              <a:t>behavior</a:t>
            </a:r>
            <a:r>
              <a:rPr dirty="0">
                <a:latin typeface="Calibri"/>
                <a:cs typeface="Calibri"/>
              </a:rPr>
              <a:t> in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5" dirty="0">
                <a:latin typeface="Calibri"/>
                <a:cs typeface="Calibri"/>
              </a:rPr>
              <a:t>design of</a:t>
            </a:r>
            <a:r>
              <a:rPr spc="-10" dirty="0">
                <a:latin typeface="Calibri"/>
                <a:cs typeface="Calibri"/>
              </a:rPr>
              <a:t> new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products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or buildings</a:t>
            </a:r>
            <a:endParaRPr>
              <a:latin typeface="Calibri"/>
              <a:cs typeface="Calibri"/>
            </a:endParaRPr>
          </a:p>
          <a:p>
            <a:pPr marL="241300" indent="-229235">
              <a:lnSpc>
                <a:spcPts val="2740"/>
              </a:lnSpc>
              <a:spcBef>
                <a:spcPts val="710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>
                <a:latin typeface="Calibri"/>
                <a:cs typeface="Calibri"/>
              </a:rPr>
              <a:t>E.g.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simulation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fire</a:t>
            </a:r>
            <a:r>
              <a:rPr dirty="0">
                <a:latin typeface="Calibri"/>
                <a:cs typeface="Calibri"/>
              </a:rPr>
              <a:t> in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5" dirty="0">
                <a:latin typeface="Calibri"/>
                <a:cs typeface="Calibri"/>
              </a:rPr>
              <a:t>building </a:t>
            </a:r>
            <a:r>
              <a:rPr dirty="0">
                <a:latin typeface="Calibri"/>
                <a:cs typeface="Calibri"/>
              </a:rPr>
              <a:t>and a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user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can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view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how</a:t>
            </a:r>
            <a:r>
              <a:rPr dirty="0">
                <a:latin typeface="Calibri"/>
                <a:cs typeface="Calibri"/>
              </a:rPr>
              <a:t> 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virtual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occupants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react</a:t>
            </a:r>
            <a:r>
              <a:rPr spc="-15" dirty="0">
                <a:latin typeface="Calibri"/>
                <a:cs typeface="Calibri"/>
              </a:rPr>
              <a:t> to </a:t>
            </a:r>
            <a:r>
              <a:rPr dirty="0">
                <a:latin typeface="Calibri"/>
                <a:cs typeface="Calibri"/>
              </a:rPr>
              <a:t>the</a:t>
            </a:r>
            <a:endParaRPr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pc="-10" dirty="0">
                <a:latin typeface="Calibri"/>
                <a:cs typeface="Calibri"/>
              </a:rPr>
              <a:t>emergency</a:t>
            </a:r>
            <a:endParaRPr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935" algn="l"/>
              </a:tabLst>
            </a:pPr>
            <a:r>
              <a:rPr b="1" spc="-10" dirty="0">
                <a:latin typeface="Calibri"/>
                <a:cs typeface="Calibri"/>
              </a:rPr>
              <a:t>Visualization</a:t>
            </a:r>
            <a:endParaRPr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pc="-15" dirty="0">
                <a:latin typeface="Calibri"/>
                <a:cs typeface="Calibri"/>
              </a:rPr>
              <a:t>Data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visualization</a:t>
            </a:r>
            <a:endParaRPr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935" algn="l"/>
              </a:tabLst>
            </a:pPr>
            <a:r>
              <a:rPr b="1" spc="-5" dirty="0">
                <a:latin typeface="Calibri"/>
                <a:cs typeface="Calibri"/>
              </a:rPr>
              <a:t>Military</a:t>
            </a:r>
            <a:endParaRPr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b="1" spc="-5" dirty="0">
                <a:latin typeface="Calibri"/>
                <a:cs typeface="Calibri"/>
              </a:rPr>
              <a:t>Computer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Animation</a:t>
            </a:r>
            <a:endParaRPr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pc="-10" dirty="0">
                <a:latin typeface="Calibri"/>
                <a:cs typeface="Calibri"/>
              </a:rPr>
              <a:t>Computer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Animation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generally </a:t>
            </a:r>
            <a:r>
              <a:rPr spc="-25" dirty="0">
                <a:latin typeface="Calibri"/>
                <a:cs typeface="Calibri"/>
              </a:rPr>
              <a:t>refers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to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any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time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sequences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of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visual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changes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5" dirty="0">
                <a:latin typeface="Calibri"/>
                <a:cs typeface="Calibri"/>
              </a:rPr>
              <a:t>scene.</a:t>
            </a:r>
            <a:endParaRPr>
              <a:latin typeface="Calibri"/>
              <a:cs typeface="Calibri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30"/>
              </a:spcBef>
              <a:buFont typeface="Arial MT"/>
              <a:buChar char="•"/>
              <a:tabLst>
                <a:tab pos="699135" algn="l"/>
              </a:tabLst>
            </a:pPr>
            <a:r>
              <a:rPr spc="-10" dirty="0">
                <a:latin typeface="Calibri"/>
                <a:cs typeface="Calibri"/>
              </a:rPr>
              <a:t>Computer </a:t>
            </a:r>
            <a:r>
              <a:rPr spc="-5" dirty="0">
                <a:latin typeface="Calibri"/>
                <a:cs typeface="Calibri"/>
              </a:rPr>
              <a:t>animation </a:t>
            </a:r>
            <a:r>
              <a:rPr dirty="0">
                <a:latin typeface="Calibri"/>
                <a:cs typeface="Calibri"/>
              </a:rPr>
              <a:t>is the </a:t>
            </a:r>
            <a:r>
              <a:rPr spc="-10" dirty="0">
                <a:latin typeface="Calibri"/>
                <a:cs typeface="Calibri"/>
              </a:rPr>
              <a:t>process </a:t>
            </a:r>
            <a:r>
              <a:rPr spc="-5" dirty="0">
                <a:latin typeface="Calibri"/>
                <a:cs typeface="Calibri"/>
              </a:rPr>
              <a:t>used </a:t>
            </a:r>
            <a:r>
              <a:rPr spc="-20" dirty="0">
                <a:latin typeface="Calibri"/>
                <a:cs typeface="Calibri"/>
              </a:rPr>
              <a:t>for </a:t>
            </a:r>
            <a:r>
              <a:rPr spc="-10" dirty="0">
                <a:latin typeface="Calibri"/>
                <a:cs typeface="Calibri"/>
              </a:rPr>
              <a:t>generating animated </a:t>
            </a:r>
            <a:r>
              <a:rPr spc="-5" dirty="0">
                <a:latin typeface="Calibri"/>
                <a:cs typeface="Calibri"/>
              </a:rPr>
              <a:t>images (moving images) </a:t>
            </a:r>
            <a:r>
              <a:rPr spc="-53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using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computer graphics.</a:t>
            </a:r>
            <a:endParaRPr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b="1" spc="-5" dirty="0">
                <a:latin typeface="Calibri"/>
                <a:cs typeface="Calibri"/>
              </a:rPr>
              <a:t>Applications:</a:t>
            </a:r>
            <a:endParaRPr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935" algn="l"/>
              </a:tabLst>
            </a:pPr>
            <a:r>
              <a:rPr spc="-10" dirty="0">
                <a:latin typeface="Calibri"/>
                <a:cs typeface="Calibri"/>
              </a:rPr>
              <a:t>Entertainment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(Motion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picture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10" dirty="0">
                <a:latin typeface="Calibri"/>
                <a:cs typeface="Calibri"/>
              </a:rPr>
              <a:t> cartoons)</a:t>
            </a:r>
            <a:endParaRPr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935" algn="l"/>
              </a:tabLst>
            </a:pPr>
            <a:r>
              <a:rPr spc="-5" dirty="0">
                <a:latin typeface="Calibri"/>
                <a:cs typeface="Calibri"/>
              </a:rPr>
              <a:t>Advertising</a:t>
            </a:r>
            <a:endParaRPr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935" algn="l"/>
              </a:tabLst>
            </a:pPr>
            <a:r>
              <a:rPr spc="-5" dirty="0">
                <a:latin typeface="Calibri"/>
                <a:cs typeface="Calibri"/>
              </a:rPr>
              <a:t>Scientific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Engineering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studies</a:t>
            </a:r>
            <a:endParaRPr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935" algn="l"/>
              </a:tabLst>
            </a:pPr>
            <a:r>
              <a:rPr spc="-25" dirty="0">
                <a:latin typeface="Calibri"/>
                <a:cs typeface="Calibri"/>
              </a:rPr>
              <a:t>Training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Education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458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610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228600"/>
            <a:ext cx="7258050" cy="624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6136481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685801"/>
            <a:ext cx="6357938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152400"/>
            <a:ext cx="6279356" cy="63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304800"/>
            <a:ext cx="6229349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"/>
            <a:ext cx="6836569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6836569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533400"/>
            <a:ext cx="5879306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187</Words>
  <Application>Microsoft Office PowerPoint</Application>
  <PresentationFormat>On-screen Show (4:3)</PresentationFormat>
  <Paragraphs>38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Unit 9  Introduction to Virtual Reality</vt:lpstr>
      <vt:lpstr>Contents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9  Introduction to Virtual Reality</dc:title>
  <dc:creator>Acer</dc:creator>
  <cp:lastModifiedBy>Acer</cp:lastModifiedBy>
  <cp:revision>4</cp:revision>
  <dcterms:created xsi:type="dcterms:W3CDTF">2025-02-24T14:35:04Z</dcterms:created>
  <dcterms:modified xsi:type="dcterms:W3CDTF">2025-02-24T14:52:23Z</dcterms:modified>
</cp:coreProperties>
</file>